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sldIdLst>
    <p:sldId id="256" r:id="rId2"/>
    <p:sldId id="257" r:id="rId3"/>
    <p:sldId id="258" r:id="rId4"/>
    <p:sldId id="262" r:id="rId5"/>
    <p:sldId id="263" r:id="rId6"/>
    <p:sldId id="259" r:id="rId7"/>
    <p:sldId id="260" r:id="rId8"/>
    <p:sldId id="261"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99639D-E3F9-4803-B5EC-1182D291D1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255346" y="2750337"/>
            <a:ext cx="1171888" cy="1356442"/>
          </a:xfrm>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4669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309"/>
            <a:ext cx="1154151" cy="1090789"/>
          </a:xfrm>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225198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615"/>
            <a:ext cx="1154151" cy="1090789"/>
          </a:xfrm>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4245043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043F83AF-EE9F-491F-BD2B-3B9B1FBFC3DB}" type="slidenum">
              <a:rPr lang="en-IN" smtClean="0"/>
              <a:t>‹#›</a:t>
            </a:fld>
            <a:endParaRPr lang="en-IN"/>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05154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3202398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699639D-E3F9-4803-B5EC-1182D291D11C}"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1998932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699639D-E3F9-4803-B5EC-1182D291D11C}"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4018902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99639D-E3F9-4803-B5EC-1182D291D1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2904202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699639D-E3F9-4803-B5EC-1182D291D11C}" type="datetimeFigureOut">
              <a:rPr lang="en-IN" smtClean="0"/>
              <a:t>18-01-2023</a:t>
            </a:fld>
            <a:endParaRPr lang="en-IN"/>
          </a:p>
        </p:txBody>
      </p:sp>
      <p:sp>
        <p:nvSpPr>
          <p:cNvPr id="5" name="Footer Placeholder 4"/>
          <p:cNvSpPr>
            <a:spLocks noGrp="1"/>
          </p:cNvSpPr>
          <p:nvPr>
            <p:ph type="ftr" sz="quarter" idx="11"/>
          </p:nvPr>
        </p:nvSpPr>
        <p:spPr>
          <a:xfrm>
            <a:off x="680321" y="5936188"/>
            <a:ext cx="6126805" cy="365125"/>
          </a:xfrm>
        </p:spPr>
        <p:txBody>
          <a:bodyPr/>
          <a:lstStyle/>
          <a:p>
            <a:endParaRPr lang="en-IN"/>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43F83AF-EE9F-491F-BD2B-3B9B1FBFC3DB}" type="slidenum">
              <a:rPr lang="en-IN" smtClean="0"/>
              <a:t>‹#›</a:t>
            </a:fld>
            <a:endParaRPr lang="en-IN"/>
          </a:p>
        </p:txBody>
      </p:sp>
    </p:spTree>
    <p:extLst>
      <p:ext uri="{BB962C8B-B14F-4D97-AF65-F5344CB8AC3E}">
        <p14:creationId xmlns:p14="http://schemas.microsoft.com/office/powerpoint/2010/main" val="1883967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99639D-E3F9-4803-B5EC-1182D291D1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3721363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99639D-E3F9-4803-B5EC-1182D291D1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729455" y="2869895"/>
            <a:ext cx="1154151" cy="1090789"/>
          </a:xfrm>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1831578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162432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99639D-E3F9-4803-B5EC-1182D291D11C}" type="datetimeFigureOut">
              <a:rPr lang="en-IN" smtClean="0"/>
              <a:t>18-01-2023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280381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99639D-E3F9-4803-B5EC-1182D291D11C}"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307486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699639D-E3F9-4803-B5EC-1182D291D11C}" type="datetimeFigureOut">
              <a:rPr lang="en-IN" smtClean="0"/>
              <a:t>18-01-2023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231914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2714386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99639D-E3F9-4803-B5EC-1182D291D1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43F83AF-EE9F-491F-BD2B-3B9B1FBFC3DB}" type="slidenum">
              <a:rPr lang="en-IN" smtClean="0"/>
              <a:t>‹#›</a:t>
            </a:fld>
            <a:endParaRPr lang="en-IN"/>
          </a:p>
        </p:txBody>
      </p:sp>
    </p:spTree>
    <p:extLst>
      <p:ext uri="{BB962C8B-B14F-4D97-AF65-F5344CB8AC3E}">
        <p14:creationId xmlns:p14="http://schemas.microsoft.com/office/powerpoint/2010/main" val="1578829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699639D-E3F9-4803-B5EC-1182D291D11C}" type="datetimeFigureOut">
              <a:rPr lang="en-IN" smtClean="0"/>
              <a:t>18-01-2023</a:t>
            </a:fld>
            <a:endParaRPr lang="en-IN"/>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43F83AF-EE9F-491F-BD2B-3B9B1FBFC3DB}" type="slidenum">
              <a:rPr lang="en-IN" smtClean="0"/>
              <a:t>‹#›</a:t>
            </a:fld>
            <a:endParaRPr lang="en-IN"/>
          </a:p>
        </p:txBody>
      </p:sp>
    </p:spTree>
    <p:extLst>
      <p:ext uri="{BB962C8B-B14F-4D97-AF65-F5344CB8AC3E}">
        <p14:creationId xmlns:p14="http://schemas.microsoft.com/office/powerpoint/2010/main" val="3711492873"/>
      </p:ext>
    </p:extLst>
  </p:cSld>
  <p:clrMap bg1="dk1" tx1="lt1" bg2="dk2" tx2="lt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 id="214748392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AFE0C-1869-149F-BDE7-5255EDC02708}"/>
              </a:ext>
            </a:extLst>
          </p:cNvPr>
          <p:cNvSpPr>
            <a:spLocks noGrp="1"/>
          </p:cNvSpPr>
          <p:nvPr>
            <p:ph type="ctrTitle"/>
          </p:nvPr>
        </p:nvSpPr>
        <p:spPr>
          <a:xfrm>
            <a:off x="259881" y="231008"/>
            <a:ext cx="8595361" cy="2117556"/>
          </a:xfrm>
        </p:spPr>
        <p:txBody>
          <a:bodyPr>
            <a:normAutofit/>
          </a:bodyPr>
          <a:lstStyle/>
          <a:p>
            <a:r>
              <a:rPr lang="en-IN" sz="5700" dirty="0"/>
              <a:t>The </a:t>
            </a:r>
            <a:r>
              <a:rPr lang="en-IN" sz="5700" dirty="0" err="1"/>
              <a:t>Tragedie</a:t>
            </a:r>
            <a:r>
              <a:rPr lang="en-IN" sz="5700" dirty="0"/>
              <a:t> of Macbeth</a:t>
            </a:r>
            <a:br>
              <a:rPr lang="en-IN" sz="5700" dirty="0"/>
            </a:br>
            <a:r>
              <a:rPr lang="en-IN" sz="5700" dirty="0"/>
              <a:t>by William Shakespeare</a:t>
            </a:r>
          </a:p>
        </p:txBody>
      </p:sp>
      <p:sp>
        <p:nvSpPr>
          <p:cNvPr id="10" name="TextBox 9">
            <a:extLst>
              <a:ext uri="{FF2B5EF4-FFF2-40B4-BE49-F238E27FC236}">
                <a16:creationId xmlns:a16="http://schemas.microsoft.com/office/drawing/2014/main" id="{DEAF1621-9B22-C1B5-A520-307C33AAEC97}"/>
              </a:ext>
            </a:extLst>
          </p:cNvPr>
          <p:cNvSpPr txBox="1"/>
          <p:nvPr/>
        </p:nvSpPr>
        <p:spPr>
          <a:xfrm>
            <a:off x="5746282" y="2829827"/>
            <a:ext cx="6217920" cy="2923877"/>
          </a:xfrm>
          <a:prstGeom prst="rect">
            <a:avLst/>
          </a:prstGeom>
          <a:noFill/>
        </p:spPr>
        <p:txBody>
          <a:bodyPr wrap="square">
            <a:spAutoFit/>
          </a:bodyPr>
          <a:lstStyle/>
          <a:p>
            <a:r>
              <a:rPr lang="en-IN" sz="2400" b="1" dirty="0">
                <a:latin typeface="Times New Roman" panose="02020603050405020304" pitchFamily="18" charset="0"/>
                <a:cs typeface="Times New Roman" panose="02020603050405020304" pitchFamily="18" charset="0"/>
              </a:rPr>
              <a:t>Madhumita Biswas</a:t>
            </a:r>
          </a:p>
          <a:p>
            <a:r>
              <a:rPr lang="en-IN" sz="2400" b="1" dirty="0">
                <a:latin typeface="Times New Roman" panose="02020603050405020304" pitchFamily="18" charset="0"/>
                <a:cs typeface="Times New Roman" panose="02020603050405020304" pitchFamily="18" charset="0"/>
              </a:rPr>
              <a:t>Assistant Professor</a:t>
            </a:r>
          </a:p>
          <a:p>
            <a:r>
              <a:rPr lang="en-IN" sz="2400" b="1" dirty="0">
                <a:latin typeface="Times New Roman" panose="02020603050405020304" pitchFamily="18" charset="0"/>
                <a:cs typeface="Times New Roman" panose="02020603050405020304" pitchFamily="18" charset="0"/>
              </a:rPr>
              <a:t>Department of English</a:t>
            </a:r>
          </a:p>
          <a:p>
            <a:endParaRPr lang="en-IN" sz="2400" b="1" dirty="0">
              <a:latin typeface="Times New Roman" panose="02020603050405020304" pitchFamily="18" charset="0"/>
              <a:cs typeface="Times New Roman" panose="02020603050405020304" pitchFamily="18" charset="0"/>
            </a:endParaRPr>
          </a:p>
          <a:p>
            <a:r>
              <a:rPr lang="en-IN" sz="2400" b="1" dirty="0">
                <a:latin typeface="Times New Roman" panose="02020603050405020304" pitchFamily="18" charset="0"/>
                <a:cs typeface="Times New Roman" panose="02020603050405020304" pitchFamily="18" charset="0"/>
              </a:rPr>
              <a:t>Session 2019-2020</a:t>
            </a:r>
          </a:p>
          <a:p>
            <a:r>
              <a:rPr lang="en-IN" sz="2400" b="1" dirty="0">
                <a:latin typeface="Times New Roman" panose="02020603050405020304" pitchFamily="18" charset="0"/>
                <a:cs typeface="Times New Roman" panose="02020603050405020304" pitchFamily="18" charset="0"/>
              </a:rPr>
              <a:t>Semester - 1st Semester, CC1</a:t>
            </a:r>
          </a:p>
          <a:p>
            <a:r>
              <a:rPr lang="en-IN" sz="2400" b="1" dirty="0" err="1">
                <a:latin typeface="Times New Roman" panose="02020603050405020304" pitchFamily="18" charset="0"/>
                <a:cs typeface="Times New Roman" panose="02020603050405020304" pitchFamily="18" charset="0"/>
              </a:rPr>
              <a:t>Khatra</a:t>
            </a:r>
            <a:r>
              <a:rPr lang="en-IN" sz="2400" b="1" dirty="0">
                <a:latin typeface="Times New Roman" panose="02020603050405020304" pitchFamily="18" charset="0"/>
                <a:cs typeface="Times New Roman" panose="02020603050405020304" pitchFamily="18" charset="0"/>
              </a:rPr>
              <a:t> </a:t>
            </a:r>
            <a:r>
              <a:rPr lang="en-IN" sz="2400" b="1" dirty="0" err="1">
                <a:latin typeface="Times New Roman" panose="02020603050405020304" pitchFamily="18" charset="0"/>
                <a:cs typeface="Times New Roman" panose="02020603050405020304" pitchFamily="18" charset="0"/>
              </a:rPr>
              <a:t>Adibasi</a:t>
            </a:r>
            <a:r>
              <a:rPr lang="en-IN" sz="2400" b="1" dirty="0">
                <a:latin typeface="Times New Roman" panose="02020603050405020304" pitchFamily="18" charset="0"/>
                <a:cs typeface="Times New Roman" panose="02020603050405020304" pitchFamily="18" charset="0"/>
              </a:rPr>
              <a:t> </a:t>
            </a:r>
            <a:r>
              <a:rPr lang="en-IN" sz="2400" b="1" dirty="0" err="1">
                <a:latin typeface="Times New Roman" panose="02020603050405020304" pitchFamily="18" charset="0"/>
                <a:cs typeface="Times New Roman" panose="02020603050405020304" pitchFamily="18" charset="0"/>
              </a:rPr>
              <a:t>Mahavidyalaya</a:t>
            </a:r>
            <a:endParaRPr lang="en-IN" sz="2400" b="1" dirty="0">
              <a:latin typeface="Times New Roman" panose="02020603050405020304" pitchFamily="18" charset="0"/>
              <a:cs typeface="Times New Roman" panose="02020603050405020304" pitchFamily="18" charset="0"/>
            </a:endParaRPr>
          </a:p>
          <a:p>
            <a:endParaRPr lang="en-IN"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789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9CE2B2-9422-FCAD-BB3D-E26E89C4E54F}"/>
              </a:ext>
            </a:extLst>
          </p:cNvPr>
          <p:cNvSpPr txBox="1"/>
          <p:nvPr/>
        </p:nvSpPr>
        <p:spPr>
          <a:xfrm>
            <a:off x="3048802" y="3246740"/>
            <a:ext cx="6097604" cy="584775"/>
          </a:xfrm>
          <a:prstGeom prst="rect">
            <a:avLst/>
          </a:prstGeom>
          <a:noFill/>
        </p:spPr>
        <p:txBody>
          <a:bodyPr wrap="square">
            <a:spAutoFit/>
          </a:bodyPr>
          <a:lstStyle/>
          <a:p>
            <a:pPr algn="ctr"/>
            <a:r>
              <a:rPr lang="en-IN" sz="3200" dirty="0"/>
              <a:t>Thank you!</a:t>
            </a:r>
          </a:p>
        </p:txBody>
      </p:sp>
    </p:spTree>
    <p:extLst>
      <p:ext uri="{BB962C8B-B14F-4D97-AF65-F5344CB8AC3E}">
        <p14:creationId xmlns:p14="http://schemas.microsoft.com/office/powerpoint/2010/main" val="726573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DB888-5EC7-49CA-A2BA-9AC1CE5299E9}"/>
              </a:ext>
            </a:extLst>
          </p:cNvPr>
          <p:cNvSpPr>
            <a:spLocks noGrp="1"/>
          </p:cNvSpPr>
          <p:nvPr>
            <p:ph type="title"/>
          </p:nvPr>
        </p:nvSpPr>
        <p:spPr>
          <a:xfrm>
            <a:off x="680321" y="753227"/>
            <a:ext cx="9613859" cy="777190"/>
          </a:xfrm>
        </p:spPr>
        <p:txBody>
          <a:bodyPr/>
          <a:lstStyle/>
          <a:p>
            <a:r>
              <a:rPr lang="en-IN" dirty="0"/>
              <a:t>Macbeth: </a:t>
            </a:r>
          </a:p>
        </p:txBody>
      </p:sp>
      <p:sp>
        <p:nvSpPr>
          <p:cNvPr id="3" name="Content Placeholder 2">
            <a:extLst>
              <a:ext uri="{FF2B5EF4-FFF2-40B4-BE49-F238E27FC236}">
                <a16:creationId xmlns:a16="http://schemas.microsoft.com/office/drawing/2014/main" id="{6FA9896B-04F8-66E1-445E-22E05E7077A1}"/>
              </a:ext>
            </a:extLst>
          </p:cNvPr>
          <p:cNvSpPr>
            <a:spLocks noGrp="1"/>
          </p:cNvSpPr>
          <p:nvPr>
            <p:ph idx="1"/>
          </p:nvPr>
        </p:nvSpPr>
        <p:spPr/>
        <p:txBody>
          <a:bodyPr/>
          <a:lstStyle/>
          <a:p>
            <a:r>
              <a:rPr lang="en-US" dirty="0"/>
              <a:t>Macbeth is a play written by William Shakespeare, likely first performed in 1606.</a:t>
            </a:r>
            <a:br>
              <a:rPr lang="en-US" dirty="0"/>
            </a:br>
            <a:endParaRPr lang="en-US" dirty="0"/>
          </a:p>
          <a:p>
            <a:r>
              <a:rPr lang="en-US" dirty="0"/>
              <a:t>The play is set in medieval Scotland and follows the rise and fall of the title character, Macbeth, a Scottish nobleman.</a:t>
            </a:r>
            <a:br>
              <a:rPr lang="en-US" dirty="0"/>
            </a:br>
            <a:br>
              <a:rPr lang="en-US" dirty="0"/>
            </a:br>
            <a:endParaRPr lang="en-US" dirty="0"/>
          </a:p>
          <a:p>
            <a:endParaRPr lang="en-IN" dirty="0"/>
          </a:p>
        </p:txBody>
      </p:sp>
      <p:sp>
        <p:nvSpPr>
          <p:cNvPr id="4" name="Text Placeholder 3">
            <a:extLst>
              <a:ext uri="{FF2B5EF4-FFF2-40B4-BE49-F238E27FC236}">
                <a16:creationId xmlns:a16="http://schemas.microsoft.com/office/drawing/2014/main" id="{017B45CB-45E1-A9C9-C0B8-61A312F3A1E5}"/>
              </a:ext>
            </a:extLst>
          </p:cNvPr>
          <p:cNvSpPr>
            <a:spLocks noGrp="1"/>
          </p:cNvSpPr>
          <p:nvPr>
            <p:ph type="body" sz="half" idx="2"/>
          </p:nvPr>
        </p:nvSpPr>
        <p:spPr/>
        <p:txBody>
          <a:bodyPr/>
          <a:lstStyle/>
          <a:p>
            <a:endParaRPr lang="en-IN" dirty="0"/>
          </a:p>
        </p:txBody>
      </p:sp>
      <p:pic>
        <p:nvPicPr>
          <p:cNvPr id="8" name="Picture 7">
            <a:extLst>
              <a:ext uri="{FF2B5EF4-FFF2-40B4-BE49-F238E27FC236}">
                <a16:creationId xmlns:a16="http://schemas.microsoft.com/office/drawing/2014/main" id="{9B04F9F2-198B-11A9-D631-DDE8FDCB47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2398" y="2107933"/>
            <a:ext cx="4295373" cy="4417995"/>
          </a:xfrm>
          <a:prstGeom prst="rect">
            <a:avLst/>
          </a:prstGeom>
        </p:spPr>
      </p:pic>
    </p:spTree>
    <p:extLst>
      <p:ext uri="{BB962C8B-B14F-4D97-AF65-F5344CB8AC3E}">
        <p14:creationId xmlns:p14="http://schemas.microsoft.com/office/powerpoint/2010/main" val="234101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8D78C-5FC2-29B9-BC9A-C2259D3D5523}"/>
              </a:ext>
            </a:extLst>
          </p:cNvPr>
          <p:cNvSpPr>
            <a:spLocks noGrp="1"/>
          </p:cNvSpPr>
          <p:nvPr>
            <p:ph type="title"/>
          </p:nvPr>
        </p:nvSpPr>
        <p:spPr/>
        <p:txBody>
          <a:bodyPr/>
          <a:lstStyle/>
          <a:p>
            <a:r>
              <a:rPr lang="en-IN" dirty="0"/>
              <a:t>Key Features of the play:</a:t>
            </a:r>
          </a:p>
        </p:txBody>
      </p:sp>
      <p:sp>
        <p:nvSpPr>
          <p:cNvPr id="3" name="Content Placeholder 2">
            <a:extLst>
              <a:ext uri="{FF2B5EF4-FFF2-40B4-BE49-F238E27FC236}">
                <a16:creationId xmlns:a16="http://schemas.microsoft.com/office/drawing/2014/main" id="{53B694F4-12BF-8D2A-4CA3-7202B4F306B5}"/>
              </a:ext>
            </a:extLst>
          </p:cNvPr>
          <p:cNvSpPr>
            <a:spLocks noGrp="1"/>
          </p:cNvSpPr>
          <p:nvPr>
            <p:ph idx="1"/>
          </p:nvPr>
        </p:nvSpPr>
        <p:spPr>
          <a:xfrm>
            <a:off x="564817" y="2298371"/>
            <a:ext cx="9613861" cy="4246807"/>
          </a:xfrm>
        </p:spPr>
        <p:txBody>
          <a:bodyPr>
            <a:normAutofit/>
          </a:bodyPr>
          <a:lstStyle/>
          <a:p>
            <a:r>
              <a:rPr lang="en-US" dirty="0"/>
              <a:t>Macbeth is often considered a commentary on the nature of power and how it can corrupt even the most honorable of men.</a:t>
            </a:r>
          </a:p>
          <a:p>
            <a:endParaRPr lang="en-US" dirty="0"/>
          </a:p>
          <a:p>
            <a:r>
              <a:rPr lang="en-US" dirty="0"/>
              <a:t>Philosophically, the play explores the concept of </a:t>
            </a:r>
            <a:r>
              <a:rPr lang="en-US" b="1" dirty="0"/>
              <a:t>fate versus free will</a:t>
            </a:r>
            <a:r>
              <a:rPr lang="en-US" dirty="0"/>
              <a:t>, as the witches' predictions seem to drive Macbeth's actions, but ultimately he is the one who chooses to act on them.</a:t>
            </a:r>
          </a:p>
          <a:p>
            <a:endParaRPr lang="en-US" dirty="0"/>
          </a:p>
          <a:p>
            <a:r>
              <a:rPr lang="en-US" dirty="0"/>
              <a:t>The play also deals with the theme of appearance versus reality, as Macbeth's actions are driven by his ambition, but he attempts to justify them through noble-sounding rhetoric.</a:t>
            </a:r>
          </a:p>
          <a:p>
            <a:endParaRPr lang="en-IN" dirty="0"/>
          </a:p>
        </p:txBody>
      </p:sp>
    </p:spTree>
    <p:extLst>
      <p:ext uri="{BB962C8B-B14F-4D97-AF65-F5344CB8AC3E}">
        <p14:creationId xmlns:p14="http://schemas.microsoft.com/office/powerpoint/2010/main" val="2391324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62340-A88B-2692-D092-56656A9ABD50}"/>
              </a:ext>
            </a:extLst>
          </p:cNvPr>
          <p:cNvSpPr>
            <a:spLocks noGrp="1"/>
          </p:cNvSpPr>
          <p:nvPr>
            <p:ph type="title"/>
          </p:nvPr>
        </p:nvSpPr>
        <p:spPr/>
        <p:txBody>
          <a:bodyPr/>
          <a:lstStyle/>
          <a:p>
            <a:r>
              <a:rPr lang="en-IN" dirty="0"/>
              <a:t>Character List: </a:t>
            </a:r>
            <a:br>
              <a:rPr lang="en-IN" dirty="0"/>
            </a:br>
            <a:endParaRPr lang="en-IN" dirty="0"/>
          </a:p>
        </p:txBody>
      </p:sp>
      <p:sp>
        <p:nvSpPr>
          <p:cNvPr id="3" name="Content Placeholder 2">
            <a:extLst>
              <a:ext uri="{FF2B5EF4-FFF2-40B4-BE49-F238E27FC236}">
                <a16:creationId xmlns:a16="http://schemas.microsoft.com/office/drawing/2014/main" id="{A842E9B0-AE48-CCC7-7B24-B122D9BC791F}"/>
              </a:ext>
            </a:extLst>
          </p:cNvPr>
          <p:cNvSpPr>
            <a:spLocks noGrp="1"/>
          </p:cNvSpPr>
          <p:nvPr>
            <p:ph idx="1"/>
          </p:nvPr>
        </p:nvSpPr>
        <p:spPr/>
        <p:txBody>
          <a:bodyPr/>
          <a:lstStyle/>
          <a:p>
            <a:r>
              <a:rPr lang="en-US" b="1" dirty="0"/>
              <a:t>Macbeth</a:t>
            </a:r>
            <a:br>
              <a:rPr lang="en-US" b="1" dirty="0"/>
            </a:br>
            <a:endParaRPr lang="en-US" b="1" dirty="0"/>
          </a:p>
          <a:p>
            <a:r>
              <a:rPr lang="en-US" b="1" dirty="0"/>
              <a:t>Lady Macbeth</a:t>
            </a:r>
            <a:br>
              <a:rPr lang="en-US" b="1" dirty="0"/>
            </a:br>
            <a:endParaRPr lang="en-US" b="1" dirty="0"/>
          </a:p>
          <a:p>
            <a:r>
              <a:rPr lang="en-US" b="1" dirty="0"/>
              <a:t>The Three Witches</a:t>
            </a:r>
            <a:br>
              <a:rPr lang="en-US" b="1" dirty="0"/>
            </a:br>
            <a:endParaRPr lang="en-US" b="1" dirty="0"/>
          </a:p>
          <a:p>
            <a:r>
              <a:rPr lang="en-US" b="1" dirty="0"/>
              <a:t>Banquo</a:t>
            </a:r>
            <a:br>
              <a:rPr lang="en-US" b="1" dirty="0"/>
            </a:br>
            <a:endParaRPr lang="en-US" b="1" dirty="0"/>
          </a:p>
          <a:p>
            <a:r>
              <a:rPr lang="en-US" b="1" dirty="0"/>
              <a:t>Macduff</a:t>
            </a:r>
            <a:endParaRPr lang="en-IN" b="1" dirty="0"/>
          </a:p>
        </p:txBody>
      </p:sp>
    </p:spTree>
    <p:extLst>
      <p:ext uri="{BB962C8B-B14F-4D97-AF65-F5344CB8AC3E}">
        <p14:creationId xmlns:p14="http://schemas.microsoft.com/office/powerpoint/2010/main" val="3213898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E0CD-6D68-B466-3B93-3CBA1BA7E13C}"/>
              </a:ext>
            </a:extLst>
          </p:cNvPr>
          <p:cNvSpPr>
            <a:spLocks noGrp="1"/>
          </p:cNvSpPr>
          <p:nvPr>
            <p:ph type="title"/>
          </p:nvPr>
        </p:nvSpPr>
        <p:spPr/>
        <p:txBody>
          <a:bodyPr/>
          <a:lstStyle/>
          <a:p>
            <a:r>
              <a:rPr lang="en-IN" dirty="0"/>
              <a:t>Main themes:</a:t>
            </a:r>
          </a:p>
        </p:txBody>
      </p:sp>
      <p:sp>
        <p:nvSpPr>
          <p:cNvPr id="3" name="Content Placeholder 2">
            <a:extLst>
              <a:ext uri="{FF2B5EF4-FFF2-40B4-BE49-F238E27FC236}">
                <a16:creationId xmlns:a16="http://schemas.microsoft.com/office/drawing/2014/main" id="{266725CC-03F6-6919-9F41-D3AC3ADE8ECE}"/>
              </a:ext>
            </a:extLst>
          </p:cNvPr>
          <p:cNvSpPr>
            <a:spLocks noGrp="1"/>
          </p:cNvSpPr>
          <p:nvPr>
            <p:ph idx="1"/>
          </p:nvPr>
        </p:nvSpPr>
        <p:spPr/>
        <p:txBody>
          <a:bodyPr/>
          <a:lstStyle/>
          <a:p>
            <a:r>
              <a:rPr lang="en-US" dirty="0"/>
              <a:t>The Corrupting Power Of Unchecked Ambition.</a:t>
            </a:r>
          </a:p>
          <a:p>
            <a:endParaRPr lang="en-US" dirty="0"/>
          </a:p>
          <a:p>
            <a:r>
              <a:rPr lang="en-US" dirty="0"/>
              <a:t>The Relationship Between Cruelty And Masculinity.</a:t>
            </a:r>
            <a:br>
              <a:rPr lang="en-US" dirty="0"/>
            </a:br>
            <a:endParaRPr lang="en-US" dirty="0"/>
          </a:p>
          <a:p>
            <a:r>
              <a:rPr lang="en-US" dirty="0"/>
              <a:t>The Difference Between Kingship And Tyranny.</a:t>
            </a:r>
            <a:br>
              <a:rPr lang="en-US" dirty="0"/>
            </a:br>
            <a:endParaRPr lang="en-US" dirty="0"/>
          </a:p>
        </p:txBody>
      </p:sp>
    </p:spTree>
    <p:extLst>
      <p:ext uri="{BB962C8B-B14F-4D97-AF65-F5344CB8AC3E}">
        <p14:creationId xmlns:p14="http://schemas.microsoft.com/office/powerpoint/2010/main" val="72813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CDE6B-7EE4-BBDE-5A05-D89AD98A8C5D}"/>
              </a:ext>
            </a:extLst>
          </p:cNvPr>
          <p:cNvSpPr>
            <a:spLocks noGrp="1"/>
          </p:cNvSpPr>
          <p:nvPr>
            <p:ph type="title"/>
          </p:nvPr>
        </p:nvSpPr>
        <p:spPr/>
        <p:txBody>
          <a:bodyPr/>
          <a:lstStyle/>
          <a:p>
            <a:r>
              <a:rPr lang="en-IN" dirty="0"/>
              <a:t>Key features:</a:t>
            </a:r>
          </a:p>
        </p:txBody>
      </p:sp>
      <p:sp>
        <p:nvSpPr>
          <p:cNvPr id="3" name="Content Placeholder 2">
            <a:extLst>
              <a:ext uri="{FF2B5EF4-FFF2-40B4-BE49-F238E27FC236}">
                <a16:creationId xmlns:a16="http://schemas.microsoft.com/office/drawing/2014/main" id="{D86D525D-3624-4190-2BED-15BFC360F78E}"/>
              </a:ext>
            </a:extLst>
          </p:cNvPr>
          <p:cNvSpPr>
            <a:spLocks noGrp="1"/>
          </p:cNvSpPr>
          <p:nvPr>
            <p:ph idx="1"/>
          </p:nvPr>
        </p:nvSpPr>
        <p:spPr>
          <a:xfrm>
            <a:off x="269507" y="2098307"/>
            <a:ext cx="11020928" cy="4620127"/>
          </a:xfrm>
        </p:spPr>
        <p:txBody>
          <a:bodyPr>
            <a:normAutofit fontScale="92500" lnSpcReduction="10000"/>
          </a:bodyPr>
          <a:lstStyle/>
          <a:p>
            <a:r>
              <a:rPr lang="en-US" dirty="0"/>
              <a:t>Macbeth has been interpreted as a political allegory, with Macbeth representing the dangers of tyranny and the need for a strong, just leader.</a:t>
            </a:r>
          </a:p>
          <a:p>
            <a:endParaRPr lang="en-IN" dirty="0"/>
          </a:p>
          <a:p>
            <a:r>
              <a:rPr lang="en-US" dirty="0"/>
              <a:t>The play also deals with the themes of </a:t>
            </a:r>
            <a:r>
              <a:rPr lang="en-US" sz="2600" b="1" dirty="0"/>
              <a:t>masculinity</a:t>
            </a:r>
            <a:r>
              <a:rPr lang="en-US" dirty="0"/>
              <a:t> and </a:t>
            </a:r>
            <a:r>
              <a:rPr lang="en-US" sz="2600" b="1" dirty="0"/>
              <a:t>femininity</a:t>
            </a:r>
            <a:r>
              <a:rPr lang="en-US" b="1" dirty="0"/>
              <a:t>,</a:t>
            </a:r>
            <a:r>
              <a:rPr lang="en-US" dirty="0"/>
              <a:t> as Lady Macbeth's ambition and manipulation of her husband is seen as a subversion of traditional gender roles.</a:t>
            </a:r>
          </a:p>
          <a:p>
            <a:endParaRPr lang="en-US" dirty="0"/>
          </a:p>
          <a:p>
            <a:r>
              <a:rPr lang="en-US" dirty="0"/>
              <a:t>Macbeth is considered an example of the "Tragic Hero" archetype, as the character starts off as a noble and honorable person, but is ultimately brought down by his own flaws and weaknesses.</a:t>
            </a:r>
            <a:br>
              <a:rPr lang="en-US" dirty="0"/>
            </a:br>
            <a:endParaRPr lang="en-US" dirty="0"/>
          </a:p>
          <a:p>
            <a:r>
              <a:rPr lang="en-US" dirty="0"/>
              <a:t>The play is also linked to the historical context of Shakespeare's England, as it was written during the reign of King James I, who had recently ascended to the throne through a violent power struggle.</a:t>
            </a:r>
          </a:p>
          <a:p>
            <a:endParaRPr lang="en-US" dirty="0"/>
          </a:p>
          <a:p>
            <a:endParaRPr lang="en-IN" dirty="0"/>
          </a:p>
        </p:txBody>
      </p:sp>
    </p:spTree>
    <p:extLst>
      <p:ext uri="{BB962C8B-B14F-4D97-AF65-F5344CB8AC3E}">
        <p14:creationId xmlns:p14="http://schemas.microsoft.com/office/powerpoint/2010/main" val="146090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2A529-4DE7-BA5F-B865-73D575E3A53E}"/>
              </a:ext>
            </a:extLst>
          </p:cNvPr>
          <p:cNvSpPr>
            <a:spLocks noGrp="1"/>
          </p:cNvSpPr>
          <p:nvPr>
            <p:ph type="title"/>
          </p:nvPr>
        </p:nvSpPr>
        <p:spPr/>
        <p:txBody>
          <a:bodyPr/>
          <a:lstStyle/>
          <a:p>
            <a:r>
              <a:rPr lang="en-IN" dirty="0"/>
              <a:t>Themes:</a:t>
            </a:r>
          </a:p>
        </p:txBody>
      </p:sp>
      <p:sp>
        <p:nvSpPr>
          <p:cNvPr id="3" name="Content Placeholder 2">
            <a:extLst>
              <a:ext uri="{FF2B5EF4-FFF2-40B4-BE49-F238E27FC236}">
                <a16:creationId xmlns:a16="http://schemas.microsoft.com/office/drawing/2014/main" id="{E5106883-88BD-C277-E67E-9CDBFDF390EF}"/>
              </a:ext>
            </a:extLst>
          </p:cNvPr>
          <p:cNvSpPr>
            <a:spLocks noGrp="1"/>
          </p:cNvSpPr>
          <p:nvPr>
            <p:ph idx="1"/>
          </p:nvPr>
        </p:nvSpPr>
        <p:spPr>
          <a:xfrm>
            <a:off x="680321" y="2336872"/>
            <a:ext cx="9613861" cy="4092803"/>
          </a:xfrm>
        </p:spPr>
        <p:txBody>
          <a:bodyPr>
            <a:normAutofit/>
          </a:bodyPr>
          <a:lstStyle/>
          <a:p>
            <a:endParaRPr lang="en-US" dirty="0"/>
          </a:p>
          <a:p>
            <a:r>
              <a:rPr lang="en-US" dirty="0"/>
              <a:t>Macbeth also explores the theme of supernatural, it can be seen as a representation of the fear of the unknown, and the desire for control over it.</a:t>
            </a:r>
          </a:p>
          <a:p>
            <a:endParaRPr lang="en-US" dirty="0"/>
          </a:p>
          <a:p>
            <a:endParaRPr lang="en-IN" dirty="0"/>
          </a:p>
        </p:txBody>
      </p:sp>
      <p:pic>
        <p:nvPicPr>
          <p:cNvPr id="5" name="Picture 4">
            <a:extLst>
              <a:ext uri="{FF2B5EF4-FFF2-40B4-BE49-F238E27FC236}">
                <a16:creationId xmlns:a16="http://schemas.microsoft.com/office/drawing/2014/main" id="{98C065B1-AAB1-FE6C-087D-798571580B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6732" y="3898232"/>
            <a:ext cx="7276699" cy="2820202"/>
          </a:xfrm>
          <a:prstGeom prst="rect">
            <a:avLst/>
          </a:prstGeom>
        </p:spPr>
      </p:pic>
    </p:spTree>
    <p:extLst>
      <p:ext uri="{BB962C8B-B14F-4D97-AF65-F5344CB8AC3E}">
        <p14:creationId xmlns:p14="http://schemas.microsoft.com/office/powerpoint/2010/main" val="3404449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37F0D-21BE-B161-858E-A088706EC593}"/>
              </a:ext>
            </a:extLst>
          </p:cNvPr>
          <p:cNvSpPr>
            <a:spLocks noGrp="1"/>
          </p:cNvSpPr>
          <p:nvPr>
            <p:ph type="title"/>
          </p:nvPr>
        </p:nvSpPr>
        <p:spPr/>
        <p:txBody>
          <a:bodyPr/>
          <a:lstStyle/>
          <a:p>
            <a:r>
              <a:rPr lang="en-IN" dirty="0"/>
              <a:t>In-depth observations:</a:t>
            </a:r>
          </a:p>
        </p:txBody>
      </p:sp>
      <p:sp>
        <p:nvSpPr>
          <p:cNvPr id="3" name="Content Placeholder 2">
            <a:extLst>
              <a:ext uri="{FF2B5EF4-FFF2-40B4-BE49-F238E27FC236}">
                <a16:creationId xmlns:a16="http://schemas.microsoft.com/office/drawing/2014/main" id="{29C5F424-C7D1-3D01-FAAB-0154D69108A2}"/>
              </a:ext>
            </a:extLst>
          </p:cNvPr>
          <p:cNvSpPr>
            <a:spLocks noGrp="1"/>
          </p:cNvSpPr>
          <p:nvPr>
            <p:ph idx="1"/>
          </p:nvPr>
        </p:nvSpPr>
        <p:spPr/>
        <p:txBody>
          <a:bodyPr/>
          <a:lstStyle/>
          <a:p>
            <a:r>
              <a:rPr lang="en-US" dirty="0"/>
              <a:t>The play is also linked to the historical context of medieval Scotland, as it deals with the power struggles and political turmoil of the time.</a:t>
            </a:r>
          </a:p>
          <a:p>
            <a:r>
              <a:rPr lang="en-US" dirty="0"/>
              <a:t>Philosophically, Macbeth can be seen as an exploration of the human condition and the darker aspects of human nature, such as ambition, greed, and guilt.</a:t>
            </a:r>
          </a:p>
          <a:p>
            <a:endParaRPr lang="en-IN" dirty="0"/>
          </a:p>
        </p:txBody>
      </p:sp>
    </p:spTree>
    <p:extLst>
      <p:ext uri="{BB962C8B-B14F-4D97-AF65-F5344CB8AC3E}">
        <p14:creationId xmlns:p14="http://schemas.microsoft.com/office/powerpoint/2010/main" val="2257437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C3D7-5EB0-2C6A-126E-B5E47D5BD336}"/>
              </a:ext>
            </a:extLst>
          </p:cNvPr>
          <p:cNvSpPr>
            <a:spLocks noGrp="1"/>
          </p:cNvSpPr>
          <p:nvPr>
            <p:ph type="title"/>
          </p:nvPr>
        </p:nvSpPr>
        <p:spPr/>
        <p:txBody>
          <a:bodyPr/>
          <a:lstStyle/>
          <a:p>
            <a:r>
              <a:rPr lang="en-IN" dirty="0"/>
              <a:t>Important quotes:</a:t>
            </a:r>
          </a:p>
        </p:txBody>
      </p:sp>
      <p:sp>
        <p:nvSpPr>
          <p:cNvPr id="3" name="Content Placeholder 2">
            <a:extLst>
              <a:ext uri="{FF2B5EF4-FFF2-40B4-BE49-F238E27FC236}">
                <a16:creationId xmlns:a16="http://schemas.microsoft.com/office/drawing/2014/main" id="{60C0D609-AE6E-30F5-2D05-729077C8BBB0}"/>
              </a:ext>
            </a:extLst>
          </p:cNvPr>
          <p:cNvSpPr>
            <a:spLocks noGrp="1"/>
          </p:cNvSpPr>
          <p:nvPr>
            <p:ph idx="1"/>
          </p:nvPr>
        </p:nvSpPr>
        <p:spPr>
          <a:xfrm>
            <a:off x="680321" y="2336873"/>
            <a:ext cx="11129877" cy="4102428"/>
          </a:xfrm>
        </p:spPr>
        <p:txBody>
          <a:bodyPr>
            <a:normAutofit fontScale="25000" lnSpcReduction="20000"/>
          </a:bodyPr>
          <a:lstStyle/>
          <a:p>
            <a:pPr algn="l">
              <a:lnSpc>
                <a:spcPct val="120000"/>
              </a:lnSpc>
            </a:pPr>
            <a:r>
              <a:rPr lang="en-US" sz="7200" dirty="0">
                <a:latin typeface="Times New Roman" panose="02020603050405020304" pitchFamily="18" charset="0"/>
                <a:cs typeface="Times New Roman" panose="02020603050405020304" pitchFamily="18" charset="0"/>
              </a:rPr>
              <a:t>“</a:t>
            </a:r>
            <a:r>
              <a:rPr lang="en-US" sz="7200" b="1" i="1" dirty="0">
                <a:latin typeface="Times New Roman" panose="02020603050405020304" pitchFamily="18" charset="0"/>
                <a:cs typeface="Times New Roman" panose="02020603050405020304" pitchFamily="18" charset="0"/>
              </a:rPr>
              <a:t>Fair is foul, and foul is fair, hover through fog and filthy air.”</a:t>
            </a:r>
            <a:br>
              <a:rPr lang="en-US" sz="7200" b="1" i="1" dirty="0">
                <a:latin typeface="Times New Roman" panose="02020603050405020304" pitchFamily="18" charset="0"/>
                <a:cs typeface="Times New Roman" panose="02020603050405020304" pitchFamily="18" charset="0"/>
              </a:rPr>
            </a:br>
            <a:br>
              <a:rPr lang="en-US" sz="7200" b="1" i="1" dirty="0">
                <a:latin typeface="Times New Roman" panose="02020603050405020304" pitchFamily="18" charset="0"/>
                <a:cs typeface="Times New Roman" panose="02020603050405020304" pitchFamily="18" charset="0"/>
              </a:rPr>
            </a:br>
            <a:r>
              <a:rPr lang="en-US" sz="7200" b="1" i="1" dirty="0">
                <a:latin typeface="Times New Roman" panose="02020603050405020304" pitchFamily="18" charset="0"/>
                <a:cs typeface="Times New Roman" panose="02020603050405020304" pitchFamily="18" charset="0"/>
              </a:rPr>
              <a:t>Macbeth Act 1, Scene 1</a:t>
            </a:r>
            <a:br>
              <a:rPr lang="en-US" sz="7200" b="1" i="1" dirty="0">
                <a:latin typeface="Times New Roman" panose="02020603050405020304" pitchFamily="18" charset="0"/>
                <a:cs typeface="Times New Roman" panose="02020603050405020304" pitchFamily="18" charset="0"/>
              </a:rPr>
            </a:br>
            <a:br>
              <a:rPr lang="en-US" sz="7200" b="1" i="1" dirty="0">
                <a:latin typeface="Times New Roman" panose="02020603050405020304" pitchFamily="18" charset="0"/>
                <a:cs typeface="Times New Roman" panose="02020603050405020304" pitchFamily="18" charset="0"/>
              </a:rPr>
            </a:br>
            <a:br>
              <a:rPr lang="en-US" sz="7200" b="1" i="1" dirty="0">
                <a:latin typeface="Times New Roman" panose="02020603050405020304" pitchFamily="18" charset="0"/>
                <a:cs typeface="Times New Roman" panose="02020603050405020304" pitchFamily="18" charset="0"/>
              </a:rPr>
            </a:br>
            <a:br>
              <a:rPr lang="en-US" sz="7200" b="1" i="1" dirty="0">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Lady Macbeth:</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The raven himself is hoarse</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That croaks the fatal entrance of Duncan</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Under my battlements. Come, you spirits</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That tend on mortal thoughts, unsex me here,</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And fill me from the crown to the toe </a:t>
            </a:r>
            <a:r>
              <a:rPr lang="en-US" sz="7200" b="1" i="1" dirty="0" err="1">
                <a:effectLst/>
                <a:latin typeface="Times New Roman" panose="02020603050405020304" pitchFamily="18" charset="0"/>
                <a:cs typeface="Times New Roman" panose="02020603050405020304" pitchFamily="18" charset="0"/>
              </a:rPr>
              <a:t>topful</a:t>
            </a:r>
            <a:br>
              <a:rPr lang="en-US" sz="7200" b="1" i="1" dirty="0">
                <a:effectLst/>
                <a:latin typeface="Times New Roman" panose="02020603050405020304" pitchFamily="18" charset="0"/>
                <a:cs typeface="Times New Roman" panose="02020603050405020304" pitchFamily="18" charset="0"/>
              </a:rPr>
            </a:br>
            <a:r>
              <a:rPr lang="en-US" sz="7200" b="1" i="1" dirty="0">
                <a:effectLst/>
                <a:latin typeface="Times New Roman" panose="02020603050405020304" pitchFamily="18" charset="0"/>
                <a:cs typeface="Times New Roman" panose="02020603050405020304" pitchFamily="18" charset="0"/>
              </a:rPr>
              <a:t>Of direst cruelty!</a:t>
            </a:r>
          </a:p>
          <a:p>
            <a:pPr algn="l">
              <a:lnSpc>
                <a:spcPct val="120000"/>
              </a:lnSpc>
            </a:pPr>
            <a:r>
              <a:rPr lang="en-US" sz="7200" b="1" i="1" dirty="0">
                <a:effectLst/>
                <a:latin typeface="Times New Roman" panose="02020603050405020304" pitchFamily="18" charset="0"/>
                <a:cs typeface="Times New Roman" panose="02020603050405020304" pitchFamily="18" charset="0"/>
              </a:rPr>
              <a:t>Macbeth Act 1, scene 5, 38–43</a:t>
            </a:r>
          </a:p>
          <a:p>
            <a:endParaRPr lang="en-US" dirty="0"/>
          </a:p>
          <a:p>
            <a:endParaRPr lang="en-IN" dirty="0"/>
          </a:p>
        </p:txBody>
      </p:sp>
    </p:spTree>
    <p:extLst>
      <p:ext uri="{BB962C8B-B14F-4D97-AF65-F5344CB8AC3E}">
        <p14:creationId xmlns:p14="http://schemas.microsoft.com/office/powerpoint/2010/main" val="312766460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128</TotalTime>
  <Words>533</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Trebuchet MS</vt:lpstr>
      <vt:lpstr>Berlin</vt:lpstr>
      <vt:lpstr>The Tragedie of Macbeth by William Shakespeare</vt:lpstr>
      <vt:lpstr>Macbeth: </vt:lpstr>
      <vt:lpstr>Key Features of the play:</vt:lpstr>
      <vt:lpstr>Character List:  </vt:lpstr>
      <vt:lpstr>Main themes:</vt:lpstr>
      <vt:lpstr>Key features:</vt:lpstr>
      <vt:lpstr>Themes:</vt:lpstr>
      <vt:lpstr>In-depth observations:</vt:lpstr>
      <vt:lpstr>Important quotes: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Tragedie of Macbeth by William Shakespeare</dc:title>
  <dc:creator>Madhumita Biswas</dc:creator>
  <cp:lastModifiedBy>Madhumita Biswas</cp:lastModifiedBy>
  <cp:revision>2</cp:revision>
  <dcterms:created xsi:type="dcterms:W3CDTF">2023-01-18T06:58:20Z</dcterms:created>
  <dcterms:modified xsi:type="dcterms:W3CDTF">2023-01-18T09:06:34Z</dcterms:modified>
</cp:coreProperties>
</file>